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180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30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13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97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32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498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403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522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33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945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B6C7C3-67A0-4D1C-8196-0B9D80FA9829}" type="datetimeFigureOut">
              <a:rPr lang="hu-HU" smtClean="0"/>
              <a:t>2024. 11. 22.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8014F-61B7-492C-BBC6-29F257F5C669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6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Regulating General Purpose AI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Comparative Analysis of Regulatory Models in the UK, the EU, the USA, and Australia</a:t>
            </a:r>
            <a:endParaRPr lang="hu-HU" dirty="0" smtClean="0"/>
          </a:p>
          <a:p>
            <a:r>
              <a:rPr lang="hu-HU" dirty="0" smtClean="0"/>
              <a:t>M. Varju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70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regulatory</a:t>
            </a:r>
            <a:r>
              <a:rPr lang="hu-HU" dirty="0" smtClean="0"/>
              <a:t> dilemma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risks of GPAI</a:t>
            </a:r>
            <a:r>
              <a:rPr lang="hu-HU" dirty="0" smtClean="0"/>
              <a:t>/</a:t>
            </a:r>
            <a:r>
              <a:rPr lang="hu-HU" dirty="0" err="1" smtClean="0"/>
              <a:t>foundation</a:t>
            </a:r>
            <a:r>
              <a:rPr lang="hu-HU" dirty="0" smtClean="0"/>
              <a:t> </a:t>
            </a:r>
            <a:r>
              <a:rPr lang="hu-HU" dirty="0" err="1" smtClean="0"/>
              <a:t>models</a:t>
            </a:r>
            <a:r>
              <a:rPr lang="en-GB" dirty="0" smtClean="0"/>
              <a:t> have been flagged up, </a:t>
            </a:r>
            <a:r>
              <a:rPr lang="en-GB" dirty="0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regulation</a:t>
            </a:r>
            <a:r>
              <a:rPr lang="hu-HU" dirty="0" smtClean="0"/>
              <a:t> is </a:t>
            </a:r>
            <a:r>
              <a:rPr lang="hu-HU" dirty="0" err="1" smtClean="0"/>
              <a:t>affected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dilemmas</a:t>
            </a:r>
            <a:r>
              <a:rPr lang="hu-HU" dirty="0" smtClean="0"/>
              <a:t> </a:t>
            </a:r>
            <a:r>
              <a:rPr lang="hu-HU" dirty="0" err="1" smtClean="0"/>
              <a:t>concerning</a:t>
            </a:r>
            <a:endParaRPr lang="en-GB" dirty="0" smtClean="0"/>
          </a:p>
          <a:p>
            <a:pPr lvl="1"/>
            <a:r>
              <a:rPr lang="en-GB" dirty="0" smtClean="0"/>
              <a:t>Timing</a:t>
            </a:r>
          </a:p>
          <a:p>
            <a:pPr lvl="1"/>
            <a:r>
              <a:rPr lang="en-GB" dirty="0" smtClean="0"/>
              <a:t>Proportionality</a:t>
            </a:r>
          </a:p>
          <a:p>
            <a:pPr lvl="1"/>
            <a:r>
              <a:rPr lang="en-GB" dirty="0" smtClean="0"/>
              <a:t>Ideology (paternalism, liberal paternalism, free </a:t>
            </a:r>
            <a:r>
              <a:rPr lang="en-GB" dirty="0" err="1" smtClean="0"/>
              <a:t>enterp</a:t>
            </a:r>
            <a:r>
              <a:rPr lang="hu-HU" dirty="0" smtClean="0"/>
              <a:t>r</a:t>
            </a:r>
            <a:r>
              <a:rPr lang="en-GB" dirty="0" err="1" smtClean="0"/>
              <a:t>ise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Structure (centralised vs decentralised)</a:t>
            </a:r>
          </a:p>
          <a:p>
            <a:pPr lvl="1"/>
            <a:r>
              <a:rPr lang="en-GB" dirty="0" smtClean="0"/>
              <a:t>Experimentation vs precaution</a:t>
            </a:r>
            <a:r>
              <a:rPr lang="hu-HU" dirty="0" smtClean="0"/>
              <a:t> (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technology</a:t>
            </a:r>
            <a:r>
              <a:rPr lang="hu-HU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Prescriptive vs cooperative</a:t>
            </a:r>
          </a:p>
          <a:p>
            <a:pPr lvl="1"/>
            <a:r>
              <a:rPr lang="en-GB" dirty="0" smtClean="0"/>
              <a:t>Adaptability vs certainty</a:t>
            </a:r>
          </a:p>
          <a:p>
            <a:pPr lvl="1"/>
            <a:r>
              <a:rPr lang="en-GB" dirty="0" smtClean="0"/>
              <a:t>Use cases vs outcomes</a:t>
            </a:r>
          </a:p>
          <a:p>
            <a:pPr lvl="1"/>
            <a:r>
              <a:rPr lang="en-GB" dirty="0" smtClean="0"/>
              <a:t>Regulatory competition</a:t>
            </a:r>
          </a:p>
          <a:p>
            <a:pPr lvl="1"/>
            <a:r>
              <a:rPr lang="en-GB" dirty="0" smtClean="0"/>
              <a:t>RDI ecosystem and industrial policy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16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75" y="216310"/>
            <a:ext cx="5791196" cy="325754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3" y="793341"/>
            <a:ext cx="6088352" cy="34246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19" y="2880851"/>
            <a:ext cx="5818509" cy="327291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8069" y="3643558"/>
            <a:ext cx="5424885" cy="30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5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UK </a:t>
            </a:r>
            <a:r>
              <a:rPr lang="hu-HU" sz="1600" dirty="0" smtClean="0"/>
              <a:t>(N.B. </a:t>
            </a:r>
            <a:r>
              <a:rPr lang="hu-HU" sz="1600" dirty="0" err="1" smtClean="0"/>
              <a:t>by</a:t>
            </a:r>
            <a:r>
              <a:rPr lang="hu-HU" sz="1600" dirty="0" smtClean="0"/>
              <a:t> </a:t>
            </a:r>
            <a:r>
              <a:rPr lang="hu-HU" sz="1600" dirty="0" err="1" smtClean="0"/>
              <a:t>previous</a:t>
            </a:r>
            <a:r>
              <a:rPr lang="hu-HU" sz="1600" dirty="0" smtClean="0"/>
              <a:t> </a:t>
            </a:r>
            <a:r>
              <a:rPr lang="hu-HU" sz="1600" dirty="0" err="1" smtClean="0"/>
              <a:t>government</a:t>
            </a:r>
            <a:r>
              <a:rPr lang="hu-HU" sz="1600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principles-based, </a:t>
            </a:r>
          </a:p>
          <a:p>
            <a:pPr lvl="1"/>
            <a:r>
              <a:rPr lang="en-GB" dirty="0" smtClean="0"/>
              <a:t>5 cross-sectoral principles</a:t>
            </a:r>
          </a:p>
          <a:p>
            <a:r>
              <a:rPr lang="en-GB" dirty="0" smtClean="0"/>
              <a:t>non-statutory, </a:t>
            </a:r>
          </a:p>
          <a:p>
            <a:pPr lvl="1"/>
            <a:r>
              <a:rPr lang="en-GB" dirty="0" smtClean="0"/>
              <a:t>balance innovation and safety by applying the existing</a:t>
            </a:r>
            <a:r>
              <a:rPr lang="en-GB" u="sng" dirty="0" smtClean="0"/>
              <a:t> technology-neutral </a:t>
            </a:r>
            <a:r>
              <a:rPr lang="en-GB" dirty="0" smtClean="0"/>
              <a:t>regulatory framework (</a:t>
            </a:r>
            <a:r>
              <a:rPr lang="en-GB" u="sng" dirty="0" smtClean="0"/>
              <a:t>layered regulation/regulatory patchwork</a:t>
            </a:r>
            <a:r>
              <a:rPr lang="en-GB" dirty="0" smtClean="0"/>
              <a:t>);</a:t>
            </a:r>
          </a:p>
          <a:p>
            <a:pPr lvl="1"/>
            <a:r>
              <a:rPr lang="en-GB" dirty="0" smtClean="0"/>
              <a:t>legislation will be necessary eventually, especially regarding General Purpose AI systems (GPAI)</a:t>
            </a:r>
          </a:p>
          <a:p>
            <a:r>
              <a:rPr lang="en-GB" dirty="0" smtClean="0"/>
              <a:t>cross-sector framework (a holistic governance approach)</a:t>
            </a:r>
          </a:p>
          <a:p>
            <a:pPr lvl="1"/>
            <a:r>
              <a:rPr lang="en-GB" dirty="0" smtClean="0"/>
              <a:t>existing regulators, such as the Information Commissioner's Office (ICO), Ofcom, to implement the five principles as they regulate and supervise AI within their respective domains</a:t>
            </a:r>
          </a:p>
          <a:p>
            <a:pPr lvl="1"/>
            <a:r>
              <a:rPr lang="en-GB" dirty="0" smtClean="0"/>
              <a:t>they are expected to use a proportionate context-based approach, utilising existing laws and regulations.</a:t>
            </a:r>
          </a:p>
          <a:p>
            <a:r>
              <a:rPr lang="en-GB" dirty="0" smtClean="0"/>
              <a:t>implementation</a:t>
            </a:r>
          </a:p>
          <a:p>
            <a:pPr lvl="1"/>
            <a:r>
              <a:rPr lang="en-GB" dirty="0" smtClean="0"/>
              <a:t>leveraging existing regulatory authorities and frameworks (see cross-sectoral and regulatory patchwork)</a:t>
            </a:r>
          </a:p>
          <a:p>
            <a:pPr lvl="1"/>
            <a:r>
              <a:rPr lang="en-GB" dirty="0" smtClean="0"/>
              <a:t>establishing a central function to facilitate effective risk monitoring and regulatory coordination (the Central Function within DSIT to monitor and evaluate AI risks, promote coherence and address regulatory gaps</a:t>
            </a:r>
          </a:p>
          <a:p>
            <a:pPr lvl="1"/>
            <a:r>
              <a:rPr lang="en-GB" dirty="0" smtClean="0"/>
              <a:t>supporting innovation by piloting a multi-agency advisory service - the AI and Digital Hub (pilot multi-regulator advisory service)</a:t>
            </a:r>
          </a:p>
          <a:p>
            <a:endParaRPr lang="en-US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794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UK </a:t>
            </a:r>
            <a:r>
              <a:rPr lang="hu-HU" dirty="0" err="1" smtClean="0"/>
              <a:t>on</a:t>
            </a:r>
            <a:r>
              <a:rPr lang="hu-HU" dirty="0" smtClean="0"/>
              <a:t> GPAI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GPAI legislation (prospective)</a:t>
            </a:r>
          </a:p>
          <a:p>
            <a:pPr lvl="1"/>
            <a:r>
              <a:rPr lang="en-GB" dirty="0" smtClean="0"/>
              <a:t>targeted regulatory interventions aimed at a select group of developers of the most powerful GPAI models and systems to cover transparency, data quality, risk management, accountability, corporate governance, and address harms from misuse or unfair bias</a:t>
            </a:r>
          </a:p>
          <a:p>
            <a:r>
              <a:rPr lang="en-GB" dirty="0" smtClean="0"/>
              <a:t>The White Paper on GPAI</a:t>
            </a:r>
          </a:p>
          <a:p>
            <a:pPr lvl="1"/>
            <a:r>
              <a:rPr lang="en-GB" dirty="0" smtClean="0"/>
              <a:t>lack of understanding (how they work, risks and capabilities)</a:t>
            </a:r>
          </a:p>
          <a:p>
            <a:pPr lvl="1"/>
            <a:r>
              <a:rPr lang="en-GB" dirty="0" smtClean="0"/>
              <a:t>therefore, wait to figure out how they interact with AI regulatory framework</a:t>
            </a:r>
          </a:p>
          <a:p>
            <a:pPr lvl="1"/>
            <a:r>
              <a:rPr lang="en-GB" dirty="0" smtClean="0"/>
              <a:t>also, future-proof UK regulation, which is expected to be global standard</a:t>
            </a:r>
          </a:p>
          <a:p>
            <a:pPr lvl="1"/>
            <a:r>
              <a:rPr lang="en-GB" dirty="0" smtClean="0"/>
              <a:t>however, concrete points:</a:t>
            </a:r>
          </a:p>
          <a:p>
            <a:pPr lvl="2"/>
            <a:r>
              <a:rPr lang="en-GB" dirty="0" smtClean="0"/>
              <a:t>difference between open-source and closely controlled</a:t>
            </a:r>
          </a:p>
          <a:p>
            <a:pPr lvl="2"/>
            <a:r>
              <a:rPr lang="en-GB" dirty="0" smtClean="0"/>
              <a:t>opacity and accountability must be closely monitored</a:t>
            </a:r>
          </a:p>
          <a:p>
            <a:pPr lvl="2"/>
            <a:r>
              <a:rPr lang="en-GB" dirty="0" smtClean="0"/>
              <a:t>developers are few and can be easily monitored, but </a:t>
            </a:r>
            <a:r>
              <a:rPr lang="en-GB" dirty="0" err="1" smtClean="0"/>
              <a:t>deployers</a:t>
            </a:r>
            <a:r>
              <a:rPr lang="en-GB" dirty="0" smtClean="0"/>
              <a:t> are more numerous which raises </a:t>
            </a:r>
            <a:r>
              <a:rPr lang="en-GB" dirty="0" err="1" smtClean="0"/>
              <a:t>capaci</a:t>
            </a:r>
            <a:r>
              <a:rPr lang="hu-HU" dirty="0" smtClean="0"/>
              <a:t>t</a:t>
            </a:r>
            <a:r>
              <a:rPr lang="en-GB" dirty="0" smtClean="0"/>
              <a:t>y problems</a:t>
            </a:r>
          </a:p>
          <a:p>
            <a:r>
              <a:rPr lang="en-GB" dirty="0" smtClean="0"/>
              <a:t>AI (Regulation) Bill [HL] – nothing on GPAI</a:t>
            </a:r>
          </a:p>
          <a:p>
            <a:pPr lvl="1"/>
            <a:endParaRPr lang="en-US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540" y="258619"/>
            <a:ext cx="3701536" cy="168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6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US </a:t>
            </a:r>
            <a:r>
              <a:rPr lang="hu-HU" sz="1600" dirty="0" smtClean="0"/>
              <a:t>(N.B. </a:t>
            </a:r>
            <a:r>
              <a:rPr lang="hu-HU" sz="1600" dirty="0" err="1" smtClean="0"/>
              <a:t>Biden</a:t>
            </a:r>
            <a:r>
              <a:rPr lang="hu-HU" sz="1600" dirty="0" smtClean="0"/>
              <a:t> </a:t>
            </a:r>
            <a:r>
              <a:rPr lang="hu-HU" sz="1600" dirty="0" err="1" smtClean="0"/>
              <a:t>administration</a:t>
            </a:r>
            <a:r>
              <a:rPr lang="hu-HU" sz="1600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</a:t>
            </a:r>
            <a:r>
              <a:rPr lang="hu-HU" dirty="0" smtClean="0"/>
              <a:t> </a:t>
            </a:r>
            <a:r>
              <a:rPr lang="hu-HU" dirty="0" err="1" smtClean="0"/>
              <a:t>attempt</a:t>
            </a:r>
            <a:r>
              <a:rPr lang="hu-HU" dirty="0" smtClean="0"/>
              <a:t> of</a:t>
            </a:r>
            <a:r>
              <a:rPr lang="en-GB" dirty="0" smtClean="0"/>
              <a:t> regulation or failed attempts at federal level</a:t>
            </a:r>
          </a:p>
          <a:p>
            <a:r>
              <a:rPr lang="en-GB" dirty="0" smtClean="0"/>
              <a:t>Executive Order 14110 (on Safe, Secure, and Trustworthy Artificial Intelligence)</a:t>
            </a:r>
          </a:p>
          <a:p>
            <a:pPr lvl="1"/>
            <a:r>
              <a:rPr lang="en-GB" dirty="0" smtClean="0"/>
              <a:t>nothing specific (a </a:t>
            </a:r>
            <a:r>
              <a:rPr lang="en-GB" u="sng" dirty="0" smtClean="0"/>
              <a:t>holistic approach</a:t>
            </a:r>
            <a:r>
              <a:rPr lang="en-GB" dirty="0" smtClean="0"/>
              <a:t>):</a:t>
            </a:r>
          </a:p>
          <a:p>
            <a:pPr lvl="2"/>
            <a:r>
              <a:rPr lang="en-GB" dirty="0" smtClean="0"/>
              <a:t>new standards for AI safety and security </a:t>
            </a:r>
          </a:p>
          <a:p>
            <a:pPr lvl="2"/>
            <a:r>
              <a:rPr lang="en-GB" dirty="0" smtClean="0"/>
              <a:t>data privacy protection </a:t>
            </a:r>
          </a:p>
          <a:p>
            <a:pPr lvl="2"/>
            <a:r>
              <a:rPr lang="en-GB" dirty="0" smtClean="0"/>
              <a:t>advancing equity and civil rights</a:t>
            </a:r>
          </a:p>
          <a:p>
            <a:pPr lvl="2"/>
            <a:r>
              <a:rPr lang="en-GB" dirty="0" smtClean="0"/>
              <a:t>ensuring responsible and effective government use of AI </a:t>
            </a:r>
            <a:endParaRPr lang="hu-HU" dirty="0" smtClean="0"/>
          </a:p>
          <a:p>
            <a:r>
              <a:rPr lang="hu-HU" dirty="0" err="1" smtClean="0"/>
              <a:t>Blueprint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an AI Bill of </a:t>
            </a:r>
            <a:r>
              <a:rPr lang="hu-HU" dirty="0" err="1" smtClean="0"/>
              <a:t>Rights</a:t>
            </a:r>
            <a:endParaRPr lang="hu-HU" dirty="0" smtClean="0"/>
          </a:p>
          <a:p>
            <a:pPr lvl="1"/>
            <a:r>
              <a:rPr lang="hu-HU" dirty="0" err="1"/>
              <a:t>n</a:t>
            </a:r>
            <a:r>
              <a:rPr lang="hu-HU" dirty="0" err="1" smtClean="0"/>
              <a:t>othing</a:t>
            </a:r>
            <a:r>
              <a:rPr lang="hu-HU" dirty="0" smtClean="0"/>
              <a:t> </a:t>
            </a:r>
            <a:r>
              <a:rPr lang="hu-HU" dirty="0" err="1" smtClean="0"/>
              <a:t>specific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2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EU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AI </a:t>
            </a:r>
            <a:r>
              <a:rPr lang="en-GB" dirty="0" smtClean="0"/>
              <a:t>Act</a:t>
            </a:r>
            <a:endParaRPr lang="en-GB" dirty="0" smtClean="0"/>
          </a:p>
          <a:p>
            <a:pPr lvl="1"/>
            <a:r>
              <a:rPr lang="hu-HU" dirty="0" err="1" smtClean="0"/>
              <a:t>Prescriptive</a:t>
            </a:r>
            <a:r>
              <a:rPr lang="hu-HU" dirty="0" smtClean="0"/>
              <a:t>,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still</a:t>
            </a:r>
            <a:r>
              <a:rPr lang="hu-HU" dirty="0" smtClean="0"/>
              <a:t> a </a:t>
            </a:r>
            <a:r>
              <a:rPr lang="hu-HU" dirty="0" err="1" smtClean="0"/>
              <a:t>patchwork</a:t>
            </a:r>
            <a:endParaRPr lang="hu-HU" dirty="0" smtClean="0"/>
          </a:p>
          <a:p>
            <a:pPr lvl="1"/>
            <a:r>
              <a:rPr lang="en-GB" dirty="0" smtClean="0"/>
              <a:t>Specifically </a:t>
            </a:r>
            <a:r>
              <a:rPr lang="en-GB" dirty="0" smtClean="0"/>
              <a:t>addresses GPAI</a:t>
            </a:r>
          </a:p>
          <a:p>
            <a:pPr lvl="2"/>
            <a:r>
              <a:rPr lang="en-GB" dirty="0" smtClean="0"/>
              <a:t>corresponds with general risk-based approach addressing either use cases or imposing governance/compliance obligations</a:t>
            </a:r>
          </a:p>
          <a:p>
            <a:pPr lvl="2"/>
            <a:r>
              <a:rPr lang="en-GB" dirty="0" smtClean="0"/>
              <a:t>gives legislative definition of GPAI models and GPAI systems</a:t>
            </a:r>
          </a:p>
          <a:p>
            <a:pPr lvl="2"/>
            <a:r>
              <a:rPr lang="en-GB" dirty="0" smtClean="0"/>
              <a:t>separate regulatory treatment from AI systems</a:t>
            </a:r>
          </a:p>
          <a:p>
            <a:pPr lvl="3"/>
            <a:r>
              <a:rPr lang="en-GB" dirty="0" smtClean="0"/>
              <a:t>GPAI models (closed- v. </a:t>
            </a:r>
            <a:r>
              <a:rPr lang="hu-HU" dirty="0" smtClean="0"/>
              <a:t>free and </a:t>
            </a:r>
            <a:r>
              <a:rPr lang="en-GB" dirty="0" smtClean="0"/>
              <a:t>open-sourced</a:t>
            </a:r>
            <a:r>
              <a:rPr lang="hu-HU" dirty="0" smtClean="0"/>
              <a:t> (non-</a:t>
            </a:r>
            <a:r>
              <a:rPr lang="hu-HU" dirty="0" err="1" smtClean="0"/>
              <a:t>systemic</a:t>
            </a:r>
            <a:r>
              <a:rPr lang="hu-HU" dirty="0" smtClean="0"/>
              <a:t> </a:t>
            </a:r>
            <a:r>
              <a:rPr lang="hu-HU" dirty="0" err="1" smtClean="0"/>
              <a:t>risk</a:t>
            </a:r>
            <a:r>
              <a:rPr lang="en-GB" dirty="0" smtClean="0"/>
              <a:t>)</a:t>
            </a:r>
          </a:p>
          <a:p>
            <a:pPr lvl="4"/>
            <a:r>
              <a:rPr lang="en-GB" dirty="0" smtClean="0"/>
              <a:t>transparency requirements: technical documentation + </a:t>
            </a:r>
            <a:r>
              <a:rPr lang="en-GB" dirty="0" err="1" smtClean="0"/>
              <a:t>avai</a:t>
            </a:r>
            <a:r>
              <a:rPr lang="hu-HU" dirty="0" smtClean="0"/>
              <a:t>la</a:t>
            </a:r>
            <a:r>
              <a:rPr lang="en-GB" dirty="0" err="1" smtClean="0"/>
              <a:t>bility</a:t>
            </a:r>
            <a:r>
              <a:rPr lang="en-GB" dirty="0" smtClean="0"/>
              <a:t> of documentation and information to downstream providers</a:t>
            </a:r>
          </a:p>
          <a:p>
            <a:pPr lvl="4"/>
            <a:r>
              <a:rPr lang="en-GB" dirty="0" smtClean="0"/>
              <a:t>copyright protection system</a:t>
            </a:r>
          </a:p>
          <a:p>
            <a:pPr lvl="4"/>
            <a:r>
              <a:rPr lang="en-GB" dirty="0" smtClean="0"/>
              <a:t>information on content used to train</a:t>
            </a:r>
          </a:p>
          <a:p>
            <a:pPr lvl="4"/>
            <a:r>
              <a:rPr lang="en-GB" dirty="0" smtClean="0"/>
              <a:t>representative in the EU</a:t>
            </a:r>
          </a:p>
          <a:p>
            <a:pPr lvl="3"/>
            <a:r>
              <a:rPr lang="en-GB" dirty="0" smtClean="0"/>
              <a:t>GPAI models that pose systemic risks (with high-impact capabilities)</a:t>
            </a:r>
          </a:p>
          <a:p>
            <a:pPr lvl="4"/>
            <a:r>
              <a:rPr lang="en-GB" dirty="0" smtClean="0"/>
              <a:t>notify Commission</a:t>
            </a:r>
          </a:p>
          <a:p>
            <a:pPr lvl="4"/>
            <a:r>
              <a:rPr lang="en-GB" dirty="0" smtClean="0"/>
              <a:t>additional requirement of constant risk assessment and mitigation, and cybersecurity protection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07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EU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What’s missing (from EU, UK, USA </a:t>
            </a:r>
            <a:r>
              <a:rPr lang="en-GB" dirty="0" err="1" smtClean="0"/>
              <a:t>etc</a:t>
            </a:r>
            <a:r>
              <a:rPr lang="en-GB" dirty="0" smtClean="0"/>
              <a:t>)?</a:t>
            </a:r>
          </a:p>
          <a:p>
            <a:pPr lvl="1"/>
            <a:r>
              <a:rPr lang="en-GB" dirty="0" smtClean="0"/>
              <a:t>focus on risks that may come from protection of values and ensuring trust</a:t>
            </a:r>
          </a:p>
          <a:p>
            <a:pPr lvl="2"/>
            <a:r>
              <a:rPr lang="en-GB" dirty="0" smtClean="0"/>
              <a:t>focus on market and marketing</a:t>
            </a:r>
          </a:p>
          <a:p>
            <a:pPr lvl="1"/>
            <a:r>
              <a:rPr lang="en-GB" dirty="0" smtClean="0"/>
              <a:t>where is the public law protection/the public law safeguards against the so-called artificial state?</a:t>
            </a:r>
          </a:p>
          <a:p>
            <a:pPr lvl="2"/>
            <a:r>
              <a:rPr lang="en-GB" dirty="0" smtClean="0"/>
              <a:t>democratic deliberation replaced by prediction by calculation (in politics and policy-making)</a:t>
            </a:r>
          </a:p>
          <a:p>
            <a:pPr lvl="2"/>
            <a:r>
              <a:rPr lang="en-GB" dirty="0" smtClean="0"/>
              <a:t>equality and equity undermined by prediction</a:t>
            </a:r>
          </a:p>
          <a:p>
            <a:pPr lvl="2"/>
            <a:r>
              <a:rPr lang="en-GB" dirty="0" smtClean="0"/>
              <a:t>the public sphere reduced to data-driven commerce</a:t>
            </a:r>
          </a:p>
          <a:p>
            <a:pPr lvl="2"/>
            <a:r>
              <a:rPr lang="en-GB" dirty="0" smtClean="0"/>
              <a:t>what happens with citizenship?</a:t>
            </a:r>
          </a:p>
          <a:p>
            <a:pPr lvl="2"/>
            <a:r>
              <a:rPr lang="en-GB" dirty="0" smtClean="0"/>
              <a:t>public discourse controlled by private corporations and their automated systems</a:t>
            </a:r>
          </a:p>
          <a:p>
            <a:pPr lvl="1"/>
            <a:r>
              <a:rPr lang="en-GB" dirty="0" smtClean="0"/>
              <a:t>public-interested digital infrastructure as a public utility?</a:t>
            </a:r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2424076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</TotalTime>
  <Words>678</Words>
  <Application>Microsoft Office PowerPoint</Application>
  <PresentationFormat>Szélesvásznú</PresentationFormat>
  <Paragraphs>76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Retrospektív</vt:lpstr>
      <vt:lpstr>Regulating General Purpose AI</vt:lpstr>
      <vt:lpstr>The regulatory dilemma</vt:lpstr>
      <vt:lpstr>PowerPoint-bemutató</vt:lpstr>
      <vt:lpstr>The UK (N.B. by previous government)</vt:lpstr>
      <vt:lpstr>The UK on GPAI</vt:lpstr>
      <vt:lpstr>The US (N.B. Biden administration)</vt:lpstr>
      <vt:lpstr>The EU</vt:lpstr>
      <vt:lpstr>The 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General Purpose AI</dc:title>
  <dc:creator>Varju Márton</dc:creator>
  <cp:lastModifiedBy>Varju Márton</cp:lastModifiedBy>
  <cp:revision>11</cp:revision>
  <dcterms:created xsi:type="dcterms:W3CDTF">2024-11-21T07:29:58Z</dcterms:created>
  <dcterms:modified xsi:type="dcterms:W3CDTF">2024-11-22T08:11:32Z</dcterms:modified>
</cp:coreProperties>
</file>